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1000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731520" y="82296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Africa’s EdTech</a:t>
            </a:r>
            <a:endParaRPr lang="en-US" sz="42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Breakthrough Project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Continent-Scale Digital Public Infrastructure for Education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3520440"/>
            <a:ext cx="3200400" cy="0"/>
          </a:xfrm>
          <a:prstGeom prst="line">
            <a:avLst/>
          </a:prstGeom>
          <a:noFill/>
          <a:ln w="19050">
            <a:solidFill>
              <a:srgbClr val="D4A84B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31520" y="374904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Partnership Opportunity for Development Partners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 $488.2M  ·  7 Years  ·  55 Countries  ·  Self-Sustaining by FF+7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731520" y="146304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265176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 $488.2M · Finite · Non-Recurring · Over Seven Years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3291840"/>
            <a:ext cx="2468880" cy="146304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31520" y="33375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~$173M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37947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V&amp;P_Core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(Sun-Project)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42062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Platform, ecosystem activation, coordination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74720" y="3291840"/>
            <a:ext cx="2468880" cy="146304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3474720" y="33375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$135.2M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474720" y="37947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Planet-Projects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(10 programs)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566160" y="42062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research &amp; institutional investments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3291840"/>
            <a:ext cx="2468880" cy="146304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217920" y="33375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~$180M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6217920" y="37947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 Fund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Bridge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309360" y="420624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Developer/localizer payments during ramp-up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Funding Structure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88720"/>
            <a:ext cx="2117188" cy="64008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640080" y="1188720"/>
            <a:ext cx="21171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Tranche 1: ~$126M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57268" y="1188720"/>
            <a:ext cx="2722098" cy="64008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2757268" y="1188720"/>
            <a:ext cx="272209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Tranche 2: ~$162M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79366" y="1188720"/>
            <a:ext cx="3041357" cy="64008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479366" y="1188720"/>
            <a:ext cx="3041357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Tranche 3: ~$181M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40080" y="2057400"/>
            <a:ext cx="2606040" cy="2468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640080" y="2057400"/>
            <a:ext cx="64008" cy="246888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822960" y="21488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Tranche 1 · FF+1 &amp; 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237744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D6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~$130M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822960" y="27432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v1 live in 6 countries</a:t>
            </a:r>
            <a:endParaRPr lang="en-US" sz="11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15–20 RESPECT Compatible Apps</a:t>
            </a:r>
            <a:endParaRPr lang="en-US" sz="11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fiduciary established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77240" y="393192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Gate: Platform readiness, institutional formation, early adoption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520440" y="2057400"/>
            <a:ext cx="2606040" cy="2468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3520440" y="2057400"/>
            <a:ext cx="64008" cy="246888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3703320" y="21488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Tranche 2 · FF+3 &amp; 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03320" y="237744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~$169M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3703320" y="27432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 to ~21 countries</a:t>
            </a:r>
            <a:endParaRPr lang="en-US" sz="11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ramp validated (S-curve)</a:t>
            </a:r>
            <a:endParaRPr lang="en-US" sz="11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XPRIZE finalists integrated</a:t>
            </a:r>
            <a:endParaRPr lang="en-US" sz="11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RBF4Ed evidence pipeline live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57600" y="393192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Gate: Scaling trajectory, SpoDit viability, outcome assurance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400800" y="2057400"/>
            <a:ext cx="2606040" cy="2468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6400800" y="2057400"/>
            <a:ext cx="64008" cy="246888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583680" y="214884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Tranche 3 · FF+5 through 7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583680" y="237744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058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~$188M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583680" y="2743200"/>
            <a:ext cx="2240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 of AU Member States (44) reached</a:t>
            </a:r>
            <a:endParaRPr lang="en-US" sz="11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DP funding → zero</a:t>
            </a:r>
            <a:endParaRPr lang="en-US" sz="11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SpoDit as primary funding mechanism</a:t>
            </a:r>
            <a:endParaRPr lang="en-US" sz="11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spin-outs complete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537960" y="3931920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5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Gate: Self-funding transition, sustainability evidence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V&amp;P_Core: The Sun-Project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583680" y="41148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~$353M · 7 Years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indivisible core — the minimum system to test and prove continent-scale DPI-Ed. V&amp;P_Core always includes bridge funding for both the Platform (~$173M) and the Ecosystem Fund (~$180M), which pays developers and localizers during the 7-year ramp to self-funding.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1600200"/>
            <a:ext cx="38862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640080" y="1600200"/>
            <a:ext cx="64008" cy="2560320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868680" y="16916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1B3A4B"/>
                </a:solidFill>
                <a:latin typeface="Josefin Sans SemiBold" pitchFamily="34" charset="0"/>
                <a:ea typeface="Josefin Sans SemiBold" pitchFamily="34" charset="-122"/>
                <a:cs typeface="Josefin Sans SemiBold" pitchFamily="34" charset="-120"/>
              </a:rPr>
              <a:t>RESPECT</a:t>
            </a:r>
            <a:pPr indent="0" marL="0">
              <a:buNone/>
            </a:pPr>
            <a:r>
              <a:rPr lang="en-US" sz="16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Platform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68680" y="196596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~$82M DP bridge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2286000"/>
            <a:ext cx="34747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&amp; Open Source reference implementation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 delivery, distribution, interoperability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and trademark governance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Maturity cost: ~$25M/year (Moodle-scale)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Self-funds via trademark licensing by FF+7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00600" y="1600200"/>
            <a:ext cx="388620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4800600" y="1600200"/>
            <a:ext cx="64008" cy="25603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5029200" y="169164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 Acceleration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029200" y="196596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~$91M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0" y="2286000"/>
            <a:ext cx="347472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Alignment (9 categories)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AUDA-NEPAD EdTech Task Force operations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country deployment (6 → 21 → 55)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incubation (Professional Bodies &amp; Product Associations)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Spix Foundation core operations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0080" y="42976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V&amp;P_Core Funding by Tranche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474720" y="4297680"/>
            <a:ext cx="988646" cy="32004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3474720" y="4297680"/>
            <a:ext cx="98864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T1: $69M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463366" y="4297680"/>
            <a:ext cx="1776697" cy="32004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9" name="Text 17"/>
          <p:cNvSpPr/>
          <p:nvPr/>
        </p:nvSpPr>
        <p:spPr>
          <a:xfrm>
            <a:off x="4463366" y="4297680"/>
            <a:ext cx="1776697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T2: $124M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240064" y="4297680"/>
            <a:ext cx="2263856" cy="32004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240064" y="4297680"/>
            <a:ext cx="2263856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T3: $158M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 Planet-Projects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212080" y="41148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$135.2M · Independently Fundable</a:t>
            </a:r>
            <a:endParaRPr lang="en-US" sz="13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960120"/>
          <a:ext cx="822960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4114800"/>
                <a:gridCol w="1097280"/>
                <a:gridCol w="1005840"/>
              </a:tblGrid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Project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Name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Budget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PREMIER Institute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Platform Research &amp; Engineering for Modern Infrastructure in Education Readiness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$28.9M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Easy FLN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Easy FLN Localization (PREMIER-hosted)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$8.6M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Easy Curriculum Mapping (PREMIER-hosted)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$10.7M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RBF4Ed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Results-Based Finance for Education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$23.5M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IMPACT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Infrastructure Mastery for Professional Accreditation, Certification &amp; Technology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$15.0M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CRADLE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Continental Research Architecture for Data Linkage in Education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$10.7M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PROMISE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Professional Resources On Mobile for Instructional Skills in Education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$9.6M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SLATE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Secure Learning Appliances for Teaching &amp; Education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$10.7M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BEINGS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Building Educational Infrastructure Norms with GovStack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$7.5M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EdTech Task Force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AUDA-NEPAD EdTech Task Force Coordination Programme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yr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40080" y="443484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Nine original Planet-Projects include a 7% coordination levy funding the Task Force. The EdTech Task Force PP is stated at its direct budget. Each carries its own Legacy Attribution.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Legacy Attribution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051560"/>
            <a:ext cx="786384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640080" y="1051560"/>
            <a:ext cx="64008" cy="100584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868680" y="1097280"/>
            <a:ext cx="74066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“[Project Name], Founded by [Development Partner]”</a:t>
            </a:r>
            <a:pPr indent="0" marL="0">
              <a:lnSpc>
                <a:spcPct val="135000"/>
              </a:lnSpc>
              <a:buNone/>
            </a:pPr>
            <a:endParaRPr lang="en-US" sz="14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Founding Attribution is permanent, tied to Tranche 1 funding, and unaffected by subsequent funding sources.</a:t>
            </a:r>
            <a:endParaRPr lang="en-US" sz="1400" dirty="0"/>
          </a:p>
          <a:p>
            <a:pPr indent="0" marL="0">
              <a:lnSpc>
                <a:spcPct val="135000"/>
              </a:lnSpc>
              <a:buNone/>
            </a:pPr>
            <a:endParaRPr lang="en-US" sz="14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addition, some Planet-Projects produce institutions; the Funder can designate the institution’s host city.</a:t>
            </a:r>
            <a:endParaRPr lang="en-US" sz="14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194560"/>
          <a:ext cx="8229600" cy="914400"/>
        </p:xfrm>
        <a:graphic>
          <a:graphicData uri="http://schemas.openxmlformats.org/drawingml/2006/table">
            <a:tbl>
              <a:tblPr/>
              <a:tblGrid>
                <a:gridCol w="3474720"/>
                <a:gridCol w="4754880"/>
              </a:tblGrid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DP Category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Planet-Projects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Gulf Sovereign Fund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V&amp;P_Core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Gates Foundation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PREMIER Institute, Easy FLN, ECM, IMPACT Board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 billionaire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PREMIER Institute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Development finance (IFFEd, AfDB)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RBF4Ed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DPI / data governance (World Bank, AfDB)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CRADLE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Bilateral donors (GPE, FCDO, GIZ)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PROMISE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Chinese development agencies (CIDCA)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SLATE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BMZ, GIZ, ESTDEV, IDGC, EU, ITU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BEINGS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640080" y="4526280"/>
            <a:ext cx="7863840" cy="411480"/>
          </a:xfrm>
          <a:prstGeom prst="rect">
            <a:avLst/>
          </a:prstGeom>
          <a:solidFill>
            <a:srgbClr val="E8F0EB"/>
          </a:solidFill>
          <a:ln/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822960" y="4544568"/>
            <a:ext cx="7498080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B3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V&amp;P_Core’s First Funder of Tranche 1 receives right of first refusal on funding any Planet-Project, enabling a multi-asset legacy portfolio of naming rights and institution hosting.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Sustainability Model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Self-funding by the early 2030s — DP investment ends, revenues sustain the system permanently.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388620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40080" y="1463040"/>
            <a:ext cx="64008" cy="2377440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868680" y="1554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Revenue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68680" y="18745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~$25M/year at maturity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2240280"/>
            <a:ext cx="3474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trademark-based licensing (cf. Linux Foundation, Wi-Fi Alliance, Bluetooth SIG)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 fees (cf. LEED/USGBC, Fair Trade, FSC, B-Corp)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Events, training, branded services (cf. Red Hat, Apache Foundation)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bridge tapers dollar-for-dollar as revenue grows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00600" y="1463040"/>
            <a:ext cx="388620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4800600" y="1463040"/>
            <a:ext cx="64008" cy="237744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5029200" y="1554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Ecosystem Revenue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5029200" y="18745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~$200M/year at maturity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0" y="2240280"/>
            <a:ext cx="3474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Credits (SpoDits) — primary mechanism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“Today’s education is sponsored by [Org]”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All over the world, this is — legally — </a:t>
            </a:r>
            <a:pPr indent="0" marL="0">
              <a:buNone/>
            </a:pPr>
            <a:r>
              <a:rPr lang="en-US" sz="1200" b="1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</a:t>
            </a:r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advertising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precedent: PBS Kids, Sesame Street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4023360"/>
            <a:ext cx="7863840" cy="457200"/>
          </a:xfrm>
          <a:prstGeom prst="rect">
            <a:avLst/>
          </a:prstGeom>
          <a:solidFill>
            <a:srgbClr val="E8F0EB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822960" y="4041648"/>
            <a:ext cx="74980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B3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crossover by FF+6: trademark + SpoDit revenue exceeds DP bridge payments. Full self-funding by FF+7.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Accountability Framework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Milestone-to-Money: funding released only after independent verification of specified outputs.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260604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40080" y="1463040"/>
            <a:ext cx="64008" cy="274320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822960" y="155448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Gate 1 · End of FF+2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1920240"/>
            <a:ext cx="2240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v1 live in 6 countries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15–20 apps deployed and actively used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architecture established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verification by external auditor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3566160"/>
            <a:ext cx="2423160" cy="45720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731520" y="356616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Releases Tranche 2 (~$162M)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520440" y="1463040"/>
            <a:ext cx="260604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3520440" y="1463040"/>
            <a:ext cx="64008" cy="27432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3703320" y="155448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Gate 2 · End of FF+4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703320" y="1920240"/>
            <a:ext cx="2240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countries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ramp validated against S-curve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RBF4Ed evidence pipeline operational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verification by external auditor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11880" y="3566160"/>
            <a:ext cx="2423160" cy="4572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3611880" y="356616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Releases Tranche 3 (~$181M)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0" y="1463040"/>
            <a:ext cx="260604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6400800" y="1463040"/>
            <a:ext cx="64008" cy="274320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6583680" y="155448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Gate 3 · End of FF+7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583680" y="1920240"/>
            <a:ext cx="22402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 of AU Member States (44) reached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Self-funding transition verified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spin-outs complete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evaluation audit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92240" y="3566160"/>
            <a:ext cx="2423160" cy="45720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492240" y="356616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and lessons only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0080" y="43891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Planet-Projects include additional go/no-go gates at their own phase boundaries (typically Month 24).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Risks &amp; Mitigations</a:t>
            </a:r>
            <a:endParaRPr lang="en-US" sz="32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6217920"/>
              </a:tblGrid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Structural Mitigation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Post-Donor Cliff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 crossover (trademark + SpoDit) displaces DP bridge dollar-for-dollar; self-funding by FF+7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 Lock-In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FOSS platform + AU-governed specifications; fork potential as market discipline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Policy Fragmentation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AUDA-NEPAD policy framework; AU-level harmonization without mandating uniformity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Delivery Failure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Explicitly funded delivery roles (Certified Impletors, PROMISE teacher training, SLATE devices)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SpoDit Non-Viability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Multiple revenue streams; Ministry underwriting alternative; designed FF+1, tested FF+3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 / Privacy Breach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 minimization by design; Malabo Convention alignment; federated architecture (data sovereignty)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640080" y="4251960"/>
            <a:ext cx="7863840" cy="457200"/>
          </a:xfrm>
          <a:prstGeom prst="rect">
            <a:avLst/>
          </a:prstGeom>
          <a:solidFill>
            <a:srgbClr val="F5EDD6"/>
          </a:solidFill>
          <a:ln/>
        </p:spPr>
        <p:txBody>
          <a:bodyPr/>
          <a:p/>
        </p:txBody>
      </p:sp>
      <p:sp>
        <p:nvSpPr>
          <p:cNvPr id="5" name="Text 2"/>
          <p:cNvSpPr/>
          <p:nvPr/>
        </p:nvSpPr>
        <p:spPr>
          <a:xfrm>
            <a:off x="822960" y="4270248"/>
            <a:ext cx="74980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B3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risk controls: annual disbursement tied to milestones, explicit sunset clauses, ring-fenced fiduciary accounts with independent audits. Revenues replace (not supplement) donor funding.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Team &amp; Track Record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005840"/>
            <a:ext cx="786384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640080" y="1005840"/>
            <a:ext cx="64008" cy="804672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868680" y="10972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AUDA-NEPAD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68680" y="137160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Hosting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108960" y="1115568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first continent-wide EdTech blueprint; AU-level policy harmonization (Agenda 2063, DTS 2020–2030)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1965960"/>
            <a:ext cx="786384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640080" y="1965960"/>
            <a:ext cx="64008" cy="804672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868680" y="205740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Spix Foundation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868680" y="23317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Stewardship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108960" y="2075688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Platform reference implementation; FOSS governance modeled on Linux, Python, Apache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2926080"/>
            <a:ext cx="7863840" cy="8046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640080" y="2926080"/>
            <a:ext cx="64008" cy="804672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868680" y="30175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Fiduciary Trustee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68680" y="329184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Management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108960" y="3035808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fiduciary standards; Financial Intermediary Fund (FIF) experience; candidates: World Bank, IsDB, AfDB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0080" y="39776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International Precedents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777240" y="4315968"/>
            <a:ext cx="146304" cy="146304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1051560" y="4261104"/>
            <a:ext cx="7452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India’s DPI-Ed: </a:t>
            </a:r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Sunbird/DIKSHA/NDEAR demonstrated national-scale feasibility; architecture lessons incorporated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777240" y="4636008"/>
            <a:ext cx="146304" cy="146304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1051560" y="4581144"/>
            <a:ext cx="7452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3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Moodle / Open edX / DHIS2: </a:t>
            </a:r>
            <a:pPr indent="0" marL="0">
              <a:buNone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 global platforms operating at $24M–$30M/year operational cost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3A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731520" y="45720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Decision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31520" y="12801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will continue to spend on education technology. The only question is whether those investments fragment and evaporate across disconnected pilots — or compound into shared, permanent infrastructure.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731520" y="2286000"/>
            <a:ext cx="3200400" cy="0"/>
          </a:xfrm>
          <a:prstGeom prst="line">
            <a:avLst/>
          </a:prstGeom>
          <a:noFill/>
          <a:ln w="19050">
            <a:solidFill>
              <a:srgbClr val="D4A84B"/>
            </a:solidFill>
            <a:prstDash val="solid"/>
          </a:ln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731520" y="24688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Tranche 1 Entry Point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83464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~$126M</a:t>
            </a:r>
            <a:endParaRPr lang="en-US" sz="3600" dirty="0"/>
          </a:p>
          <a:p>
            <a:pPr indent="0" marL="0">
              <a:buNone/>
            </a:pPr>
            <a:r>
              <a:rPr lang="en-US" sz="14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 1 &amp; 2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389120" y="2651760"/>
            <a:ext cx="4114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v1 in 6 countries</a:t>
            </a:r>
            <a:endParaRPr lang="en-US" sz="1300" dirty="0"/>
          </a:p>
          <a:p>
            <a:pPr marL="127000" indent="-1270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&amp; fiduciary established</a:t>
            </a:r>
            <a:endParaRPr lang="en-US" sz="1300" dirty="0"/>
          </a:p>
          <a:p>
            <a:pPr marL="127000" indent="-127000">
              <a:lnSpc>
                <a:spcPct val="110000"/>
              </a:lnSpc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 operational</a:t>
            </a:r>
            <a:endParaRPr lang="en-US" sz="13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300" dirty="0">
                <a:solidFill>
                  <a:srgbClr val="F7F3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 gate before Tranche 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40233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finite bet on inevitability. Funded once, built once, relied upon for decades.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jimp@spixfoundation.org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88720"/>
            <a:ext cx="786384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640080" y="1188720"/>
            <a:ext cx="64008" cy="16459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914400" y="1298448"/>
            <a:ext cx="74066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 funds a one-time transition from fragmented pilots to permanent, self-sustaining Digital Public Infrastructure for Education (DPI-Ed) — a continent-scale platform that delivers high-quality, free, locally relevant digital learning to every African learner, online or offline, in their mother tongue, aligned with local curriculum standards, on the devices they already have.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2286000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Project scales that System across Africa, and prepares it to scale across the LMICs and beyond.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3108960"/>
            <a:ext cx="2514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640080" y="3108960"/>
            <a:ext cx="64008" cy="1371600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822960" y="3200400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$488.2M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822960" y="374904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Ask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(finite, non-recurring)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29000" y="3108960"/>
            <a:ext cx="2514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3429000" y="3108960"/>
            <a:ext cx="64008" cy="137160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13" name="Text 11"/>
          <p:cNvSpPr/>
          <p:nvPr/>
        </p:nvSpPr>
        <p:spPr>
          <a:xfrm>
            <a:off x="3611880" y="3200400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D6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Years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3611880" y="374904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Self-Funding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(over seven years)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17920" y="3108960"/>
            <a:ext cx="251460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6217920" y="3108960"/>
            <a:ext cx="64008" cy="137160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6400800" y="3200400"/>
            <a:ext cx="2148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C058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44+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400800" y="3749040"/>
            <a:ext cx="2148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 Member States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Reached at Scale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3474720" cy="3200400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640080" y="1463040"/>
            <a:ext cx="3474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D4A8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89%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822960" y="2743200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African ten-year-olds</a:t>
            </a:r>
            <a:endParaRPr lang="en-US" sz="15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read a simple story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22960" y="34747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Learner growth vastly outpaces the capacity</a:t>
            </a:r>
            <a:endParaRPr lang="en-US" sz="12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teachers, textbooks, and classrooms alone.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389120" y="109728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058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African EdTech’s Four Barriers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89120" y="1463040"/>
            <a:ext cx="41148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389120" y="1463040"/>
            <a:ext cx="64008" cy="658368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4617720" y="1517904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Policy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617720" y="1783080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fragmented national frameworks block cross-border deployment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0" y="2212848"/>
            <a:ext cx="41148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4389120" y="2212848"/>
            <a:ext cx="64008" cy="658368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4617720" y="2267712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Technology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617720" y="253288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Offline use, localization, and curriculum variation make scale prohibitive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389120" y="2962656"/>
            <a:ext cx="41148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389120" y="2962656"/>
            <a:ext cx="64008" cy="658368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4617720" y="3017520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617720" y="328269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continent-wide evidence on what works; funders and Ministries fly blind, as do app developers &amp; EdTech researchers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389120" y="3712464"/>
            <a:ext cx="41148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4389120" y="3712464"/>
            <a:ext cx="64008" cy="658368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4617720" y="376732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Economics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617720" y="4032504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Developers trapped in unsustainable pilot funding with no path to scale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Africa’s EdTech Breakthrough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051560"/>
            <a:ext cx="7863840" cy="11155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640080" y="1051560"/>
            <a:ext cx="64008" cy="1115568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868680" y="1097280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C058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Breakthrough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1234440"/>
            <a:ext cx="7406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decision to build a new EdTech system for the African continent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1490472"/>
            <a:ext cx="7406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Rather than continuing to fund disconnected pilots that address one barrier at a time, Africa’s EdTech Breakthrough was the decision to lower all of African EdTech’s Four Barriers together — through a new, continent-scale, coherent EdTech system.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640080" y="2286000"/>
            <a:ext cx="7863840" cy="11155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640080" y="2286000"/>
            <a:ext cx="64008" cy="1115568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868680" y="2331720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2468880"/>
            <a:ext cx="7406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Africa’s EdTech Breakthrough System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68680" y="2724912"/>
            <a:ext cx="7406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resulting System is centered on a Digital Public Infrastructure for Education (DPI-Ed): a free and open source, interoperable platform that delivers free interactive digital courseware to every African learner — online or offline, on the devices they already have, in their mother tongue, and aligned with their local curriculum.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40080" y="3520440"/>
            <a:ext cx="7863840" cy="11155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640080" y="3520440"/>
            <a:ext cx="64008" cy="1115568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868680" y="3566160"/>
            <a:ext cx="1828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B3A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Project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68680" y="3703320"/>
            <a:ext cx="74066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Africa’s EdTech Breakthrough Project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68680" y="3959352"/>
            <a:ext cx="7406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seven-year, $488.2M project to design, build, deploy, and transition the System to self-sustaining maturity by the early 2030s. Structured as three tranches with independent decision gates, anchored by AUDA-NEPAD, technically stewarded by the Spix Foundation, and managed through a Financial Intermediary Fund. Self-sustaining through independent revenue, based on trademarks and Sponsor Credits.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Core: Africa’s DPI-Ed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shared, continent-scale Digital Public Infrastructure for Education (DPI-Ed) providing non-rival capabilities through open specifications, interoperable components, and public-interest governance.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737360"/>
            <a:ext cx="388620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40080" y="1737360"/>
            <a:ext cx="64008" cy="1280160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868680" y="18745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i="1" dirty="0">
                <a:solidFill>
                  <a:srgbClr val="1B3A4B"/>
                </a:solidFill>
                <a:latin typeface="Josefin Sans SemiBold" pitchFamily="34" charset="0"/>
                <a:ea typeface="Josefin Sans SemiBold" pitchFamily="34" charset="-122"/>
                <a:cs typeface="Josefin Sans SemiBold" pitchFamily="34" charset="-120"/>
              </a:rPr>
              <a:t>RESPECT™</a:t>
            </a:r>
            <a:pPr indent="0" marL="0">
              <a:buNone/>
            </a:pPr>
            <a:r>
              <a:rPr lang="en-US" sz="15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Platform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68680" y="224028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reference implementation of Africa’s DPI-Ed; free and open source; offline-first; distributed via Google Play &amp; SD cards; will be wrapped in a GovStack-compatible spec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00600" y="1737360"/>
            <a:ext cx="388620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4800600" y="1737360"/>
            <a:ext cx="64008" cy="128016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5029200" y="18745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i="1" dirty="0">
                <a:solidFill>
                  <a:srgbClr val="1B3A4B"/>
                </a:solidFill>
                <a:latin typeface="Josefin Sans SemiBold" pitchFamily="34" charset="0"/>
                <a:ea typeface="Josefin Sans SemiBold" pitchFamily="34" charset="-122"/>
                <a:cs typeface="Josefin Sans SemiBold" pitchFamily="34" charset="-120"/>
              </a:rPr>
              <a:t>RESPECT™</a:t>
            </a:r>
            <a:pPr indent="0" marL="0">
              <a:buNone/>
            </a:pPr>
            <a:r>
              <a:rPr lang="en-US" sz="15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Ecosystem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0" y="224028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marketplace of free K-12 courseware apps and localizations; creators paid for verified usage (like YouTube)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3246120"/>
            <a:ext cx="388620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640080" y="3246120"/>
            <a:ext cx="64008" cy="128016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868680" y="33832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Professional Capacity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68680" y="37490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Mappers (curriculum alignment), Certified Impletors &amp; Certified Partners (assist MoEs with delivery)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00600" y="3246120"/>
            <a:ext cx="388620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4800600" y="3246120"/>
            <a:ext cx="64008" cy="128016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5029200" y="33832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 Architecture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5029200" y="37490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Three-pillar separation of powers: AU political anchoring, international fiduciary, technical stewardship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Reaches Learners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Three-Lane Adoption Model — bypasses the hardware procurement bottleneck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2606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640080" y="1554480"/>
            <a:ext cx="64008" cy="182880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822960" y="16459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Lane 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192024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Teacher Devices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331720"/>
            <a:ext cx="2240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Teacher-owned smartphones and tablets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capex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Augmented by in-class projection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20440" y="1554480"/>
            <a:ext cx="2606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3520440" y="1554480"/>
            <a:ext cx="64008" cy="18288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703320" y="16459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Lane B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703320" y="192024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Household Devices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703320" y="2331720"/>
            <a:ext cx="2240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Family-owned smartphones and tablets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capex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Take-home learning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0" y="1554480"/>
            <a:ext cx="260604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6400800" y="1554480"/>
            <a:ext cx="64008" cy="182880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6" name="Text 14"/>
          <p:cNvSpPr/>
          <p:nvPr/>
        </p:nvSpPr>
        <p:spPr>
          <a:xfrm>
            <a:off x="6583680" y="1645920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Lane C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83680" y="1920240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School Devices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583680" y="2331720"/>
            <a:ext cx="2240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i="1" dirty="0">
                <a:solidFill>
                  <a:srgbClr val="2C3E50"/>
                </a:solidFill>
                <a:latin typeface="Josefin Sans SemiBold" pitchFamily="34" charset="0"/>
                <a:ea typeface="Josefin Sans SemiBold" pitchFamily="34" charset="-122"/>
                <a:cs typeface="Josefin Sans SemiBold" pitchFamily="34" charset="-120"/>
              </a:rPr>
              <a:t>LearnTabs™</a:t>
            </a:r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(dedicated education tablets)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Subsidized hardware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0080" y="3703320"/>
            <a:ext cx="182880" cy="182880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20" name="Text 18"/>
          <p:cNvSpPr/>
          <p:nvPr/>
        </p:nvSpPr>
        <p:spPr>
          <a:xfrm>
            <a:off x="914400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apps run offline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88920" y="3703320"/>
            <a:ext cx="182880" cy="182880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22" name="Text 20"/>
          <p:cNvSpPr/>
          <p:nvPr/>
        </p:nvSpPr>
        <p:spPr>
          <a:xfrm>
            <a:off x="3063240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learner targeting or profiling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937760" y="3703320"/>
            <a:ext cx="182880" cy="182880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24" name="Text 22"/>
          <p:cNvSpPr/>
          <p:nvPr/>
        </p:nvSpPr>
        <p:spPr>
          <a:xfrm>
            <a:off x="5212080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in local languages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086600" y="3703320"/>
            <a:ext cx="182880" cy="182880"/>
          </a:xfrm>
          <a:prstGeom prst="ellipse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26" name="Text 24"/>
          <p:cNvSpPr/>
          <p:nvPr/>
        </p:nvSpPr>
        <p:spPr>
          <a:xfrm>
            <a:off x="7360920" y="36576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advertising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Theory of Change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2606040" cy="64008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640080" y="111556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 ·  FF+1 &amp; 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40080" y="1874520"/>
            <a:ext cx="260604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40080" y="1874520"/>
            <a:ext cx="64008" cy="228600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3520440" y="1097280"/>
            <a:ext cx="2606040" cy="64008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3520440" y="111556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 ·  FF+3 &amp; 4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520440" y="137160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520440" y="1874520"/>
            <a:ext cx="260604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3520440" y="1874520"/>
            <a:ext cx="64008" cy="228600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6400800" y="1097280"/>
            <a:ext cx="2606040" cy="64008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4" name="Text 12"/>
          <p:cNvSpPr/>
          <p:nvPr/>
        </p:nvSpPr>
        <p:spPr>
          <a:xfrm>
            <a:off x="6400800" y="1115568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 ·  FF+5 through 7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0" y="137160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Sustain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400800" y="1874520"/>
            <a:ext cx="260604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6400800" y="1874520"/>
            <a:ext cx="64008" cy="228600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18" name="Text 16"/>
          <p:cNvSpPr/>
          <p:nvPr/>
        </p:nvSpPr>
        <p:spPr>
          <a:xfrm>
            <a:off x="822960" y="2011680"/>
            <a:ext cx="22402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v1 live in 6 countries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15–20 </a:t>
            </a:r>
            <a:pPr indent="0" marL="0">
              <a:buNone/>
            </a:pPr>
            <a:r>
              <a:rPr lang="en-US" sz="12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Compatible™</a:t>
            </a:r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Apps, focused on Foundational Lit, Num (&amp; Sci)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Mappers operational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5K </a:t>
            </a:r>
            <a:pPr indent="0" marL="0">
              <a:buNone/>
            </a:pPr>
            <a:r>
              <a:rPr lang="en-US" sz="12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LearnTabs™</a:t>
            </a:r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deployed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703320" y="2011680"/>
            <a:ext cx="22402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to ~21 countries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XPRIZE finalists integrated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SpoDit revenue begins (S-curve)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RBF4Ed evidence pipeline live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83680" y="2011680"/>
            <a:ext cx="22402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to at least 44 countries (80% of AU Member States), then to other LMICs, and beyond</a:t>
            </a:r>
            <a:endParaRPr lang="en-US" sz="10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DP funding declines to zero</a:t>
            </a:r>
            <a:endParaRPr lang="en-US" sz="10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Trademark + SpoDit revenue makes System self-funding</a:t>
            </a:r>
            <a:endParaRPr lang="en-US" sz="10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Foundation spins out of Spix Foundation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46120" y="1417320"/>
            <a:ext cx="274320" cy="0"/>
          </a:xfrm>
          <a:prstGeom prst="line">
            <a:avLst/>
          </a:prstGeom>
          <a:noFill/>
          <a:ln w="25400">
            <a:solidFill>
              <a:srgbClr val="1B3A4B"/>
            </a:solidFill>
            <a:prstDash val="solid"/>
          </a:ln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6126480" y="1417320"/>
            <a:ext cx="274320" cy="0"/>
          </a:xfrm>
          <a:prstGeom prst="line">
            <a:avLst/>
          </a:prstGeom>
          <a:noFill/>
          <a:ln w="25400">
            <a:solidFill>
              <a:srgbClr val="1B3A4B"/>
            </a:solidFill>
            <a:prstDash val="solid"/>
          </a:ln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640080" y="42519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effects: the value of the whole system is increased, continent-wide, by its adoption by any School System, app developer, localizer, MNO, educator, researcher, curriculum jurisdiction, etc.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Implementation Timeline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1691640" y="1005840"/>
            <a:ext cx="2011680" cy="27432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4" name="Text 2"/>
          <p:cNvSpPr/>
          <p:nvPr/>
        </p:nvSpPr>
        <p:spPr>
          <a:xfrm>
            <a:off x="1691640" y="1005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Prove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703320" y="1005840"/>
            <a:ext cx="2011680" cy="2743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6" name="Text 4"/>
          <p:cNvSpPr/>
          <p:nvPr/>
        </p:nvSpPr>
        <p:spPr>
          <a:xfrm>
            <a:off x="3703320" y="10058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Scale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715000" y="1005840"/>
            <a:ext cx="3063240" cy="274320"/>
          </a:xfrm>
          <a:prstGeom prst="rect">
            <a:avLst/>
          </a:prstGeom>
          <a:solidFill>
            <a:srgbClr val="C0583A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5715000" y="1005840"/>
            <a:ext cx="3063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3: Sustain</a:t>
            </a:r>
            <a:endParaRPr lang="en-US" sz="1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1005840"/>
                <a:gridCol w="1005840"/>
                <a:gridCol w="1005840"/>
                <a:gridCol w="1005840"/>
                <a:gridCol w="1005840"/>
                <a:gridCol w="1005840"/>
                <a:gridCol w="100584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FF+1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FF+2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FF+3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FF+4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FF+5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FF+6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FF+7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4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Countries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~21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~21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44+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44+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44+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Scope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K-3 FL/FN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K-3 FL/FN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Expanded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Expanded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K-12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K-12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K-12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LearnTabs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B7B8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3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B7B8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3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B7B8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3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B7B8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3E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Funding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~$59M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~$70M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~$81M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~$88M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~$88M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~$86M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~$15M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1B3A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E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B7B8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3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6B7B8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3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Begins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Ramps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DD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Grows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Crossover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2C3E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Self-fund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0D8"/>
                    </a:solidFill>
                  </a:tcPr>
                </a:tc>
              </a:tr>
            </a:tbl>
          </a:graphicData>
        </a:graphic>
      </p:graphicFrame>
      <p:sp>
        <p:nvSpPr>
          <p:cNvPr id="10" name="Text 7"/>
          <p:cNvSpPr/>
          <p:nvPr/>
        </p:nvSpPr>
        <p:spPr>
          <a:xfrm>
            <a:off x="640080" y="37033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Gates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7240" y="4041648"/>
            <a:ext cx="128016" cy="128016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1005840" y="3977640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1 (end FF+2): Platform readiness, early adoption evidence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777240" y="4297680"/>
            <a:ext cx="128016" cy="128016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1005840" y="4233672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2 (end FF+4): Scaling trajectory, SpoDit viability, outcome assurance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777240" y="4553712"/>
            <a:ext cx="128016" cy="128016"/>
          </a:xfrm>
          <a:prstGeom prst="ellipse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6" name="Text 13"/>
          <p:cNvSpPr/>
          <p:nvPr/>
        </p:nvSpPr>
        <p:spPr>
          <a:xfrm>
            <a:off x="1005840" y="4489704"/>
            <a:ext cx="7498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 3 (end FF+7): Self-funding transition, institutional spin-outs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FF = First Funding date. All years are project-relative, not calendar.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3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B3A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Governance: Three-Pillar Architecture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Separation of powers — no single entity controls policy, code, and funding.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2606040" cy="73152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640080" y="1481328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AUDA-NEPAD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847088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Pillar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40080" y="2286000"/>
            <a:ext cx="26060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640080" y="2286000"/>
            <a:ext cx="64008" cy="1463040"/>
          </a:xfrm>
          <a:prstGeom prst="rect">
            <a:avLst/>
          </a:prstGeom>
          <a:solidFill>
            <a:srgbClr val="2D6A4F"/>
          </a:solidFill>
          <a:ln/>
        </p:spPr>
        <p:txBody>
          <a:bodyPr/>
          <a:p/>
        </p:txBody>
      </p:sp>
      <p:sp>
        <p:nvSpPr>
          <p:cNvPr id="9" name="Text 7"/>
          <p:cNvSpPr/>
          <p:nvPr/>
        </p:nvSpPr>
        <p:spPr>
          <a:xfrm>
            <a:off x="822960" y="242316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Continental policy alignment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EdTech Task Force (over seven years)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Legitimacy and coordination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520440" y="1463040"/>
            <a:ext cx="2606040" cy="731520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3520440" y="1481328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Spix Foundation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520440" y="1847088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Pillar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520440" y="2286000"/>
            <a:ext cx="26060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3520440" y="2286000"/>
            <a:ext cx="64008" cy="1463040"/>
          </a:xfrm>
          <a:prstGeom prst="rect">
            <a:avLst/>
          </a:prstGeom>
          <a:solidFill>
            <a:srgbClr val="1B3A4B"/>
          </a:solidFill>
          <a:ln/>
        </p:spPr>
        <p:txBody>
          <a:bodyPr/>
          <a:p/>
        </p:txBody>
      </p:sp>
      <p:sp>
        <p:nvSpPr>
          <p:cNvPr id="15" name="Text 13"/>
          <p:cNvSpPr/>
          <p:nvPr/>
        </p:nvSpPr>
        <p:spPr>
          <a:xfrm>
            <a:off x="3703320" y="242316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Platform stewardship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Trademark and certification ownership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Ecosystem discipline and standards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0" y="1463040"/>
            <a:ext cx="2606040" cy="73152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17" name="Text 15"/>
          <p:cNvSpPr/>
          <p:nvPr/>
        </p:nvSpPr>
        <p:spPr>
          <a:xfrm>
            <a:off x="6400800" y="1481328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Fiduciary Trustee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0" y="1847088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ED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Pillar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400800" y="2286000"/>
            <a:ext cx="260604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400800" y="2286000"/>
            <a:ext cx="64008" cy="1463040"/>
          </a:xfrm>
          <a:prstGeom prst="rect">
            <a:avLst/>
          </a:prstGeom>
          <a:solidFill>
            <a:srgbClr val="D4A84B"/>
          </a:solidFill>
          <a:ln/>
        </p:spPr>
        <p:txBody>
          <a:bodyPr/>
          <a:p/>
        </p:txBody>
      </p:sp>
      <p:sp>
        <p:nvSpPr>
          <p:cNvPr id="21" name="Text 19"/>
          <p:cNvSpPr/>
          <p:nvPr/>
        </p:nvSpPr>
        <p:spPr>
          <a:xfrm>
            <a:off x="6583680" y="2423160"/>
            <a:ext cx="22402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Intermediary Fund (FIF)</a:t>
            </a:r>
            <a:endParaRPr lang="en-US" sz="1200" dirty="0"/>
          </a:p>
          <a:p>
            <a:pPr marL="127000" indent="-127000">
              <a:lnSpc>
                <a:spcPct val="110000"/>
              </a:lnSpc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Ring-fenced accounts, independent audits</a:t>
            </a:r>
            <a:endParaRPr lang="en-US" sz="1200" dirty="0"/>
          </a:p>
          <a:p>
            <a:pPr marL="127000" indent="-127000">
              <a:lnSpc>
                <a:spcPct val="110000"/>
              </a:lnSpc>
              <a:buSzPct val="100000"/>
              <a:buChar char="•"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international standards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" y="3977640"/>
            <a:ext cx="7863840" cy="457200"/>
          </a:xfrm>
          <a:prstGeom prst="rect">
            <a:avLst/>
          </a:prstGeom>
          <a:solidFill>
            <a:srgbClr val="E8F0EB"/>
          </a:solidFill>
          <a:ln/>
        </p:spPr>
        <p:txBody>
          <a:bodyPr/>
          <a:p/>
        </p:txBody>
      </p:sp>
      <p:sp>
        <p:nvSpPr>
          <p:cNvPr id="23" name="Text 21"/>
          <p:cNvSpPr/>
          <p:nvPr/>
        </p:nvSpPr>
        <p:spPr>
          <a:xfrm>
            <a:off x="822960" y="4005072"/>
            <a:ext cx="7498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 Ministries of Education retain full control over implementation, EMIS, and education policy. Professional Bodies and Product Associations transition to independent governance by FF+7.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Africa’s EdTech Breakthrough Project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412480" y="4709160"/>
            <a:ext cx="457200" cy="32004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6B7B8D"/>
                </a:solidFill>
                <a:latin typeface="Calibri"/>
                <a:ea typeface="Calibri"/>
                <a:cs typeface="Calibri"/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Africa's EdTech Breakthrough Project — Donor Deck</dc:title>
  <dc:subject>PptxGenJS Presentation</dc:subject>
  <dc:creator>Spix Foundation</dc:creator>
  <cp:lastModifiedBy>Spix Foundation</cp:lastModifiedBy>
  <cp:revision>1</cp:revision>
  <dcterms:created xsi:type="dcterms:W3CDTF">2026-02-22T09:33:34Z</dcterms:created>
  <dcterms:modified xsi:type="dcterms:W3CDTF">2026-02-22T09:33:34Z</dcterms:modified>
</cp:coreProperties>
</file>